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60" r:id="rId4"/>
    <p:sldId id="262" r:id="rId5"/>
    <p:sldId id="261" r:id="rId6"/>
    <p:sldId id="264" r:id="rId7"/>
    <p:sldId id="296" r:id="rId8"/>
    <p:sldId id="297" r:id="rId9"/>
    <p:sldId id="285" r:id="rId10"/>
    <p:sldId id="265" r:id="rId11"/>
    <p:sldId id="266" r:id="rId12"/>
    <p:sldId id="267" r:id="rId13"/>
    <p:sldId id="298" r:id="rId14"/>
    <p:sldId id="299" r:id="rId15"/>
    <p:sldId id="300" r:id="rId16"/>
    <p:sldId id="268" r:id="rId17"/>
    <p:sldId id="301" r:id="rId18"/>
    <p:sldId id="302" r:id="rId19"/>
    <p:sldId id="303" r:id="rId20"/>
    <p:sldId id="269" r:id="rId21"/>
    <p:sldId id="304" r:id="rId22"/>
    <p:sldId id="270" r:id="rId23"/>
    <p:sldId id="305" r:id="rId24"/>
    <p:sldId id="306" r:id="rId25"/>
    <p:sldId id="271" r:id="rId26"/>
    <p:sldId id="307" r:id="rId27"/>
    <p:sldId id="308" r:id="rId28"/>
    <p:sldId id="275" r:id="rId29"/>
    <p:sldId id="309" r:id="rId30"/>
    <p:sldId id="310" r:id="rId31"/>
    <p:sldId id="311" r:id="rId32"/>
    <p:sldId id="278" r:id="rId33"/>
    <p:sldId id="283" r:id="rId34"/>
    <p:sldId id="287" r:id="rId35"/>
    <p:sldId id="312" r:id="rId36"/>
    <p:sldId id="288" r:id="rId37"/>
    <p:sldId id="289" r:id="rId38"/>
    <p:sldId id="290" r:id="rId39"/>
    <p:sldId id="295" r:id="rId40"/>
  </p:sldIdLst>
  <p:sldSz cx="18288000" cy="10287000"/>
  <p:notesSz cx="6858000" cy="9144000"/>
  <p:embeddedFontLst>
    <p:embeddedFont>
      <p:font typeface="Bookman Old Style" panose="02050604050505020204" pitchFamily="18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scadia Code PL SemiBold" panose="020B0609020000020004" pitchFamily="49" charset="0"/>
      <p:bold r:id="rId50"/>
      <p:boldItalic r:id="rId51"/>
    </p:embeddedFont>
    <p:embeddedFont>
      <p:font typeface="Cascadia Code SemiBold" panose="020B0609020000020004" pitchFamily="49" charset="0"/>
      <p:bold r:id="rId52"/>
      <p:boldItalic r:id="rId53"/>
    </p:embeddedFont>
    <p:embeddedFont>
      <p:font typeface="Cascadia Mono" panose="020B0609020000020004" pitchFamily="49" charset="0"/>
      <p:regular r:id="rId54"/>
      <p:bold r:id="rId55"/>
      <p:italic r:id="rId56"/>
      <p:boldItalic r:id="rId57"/>
    </p:embeddedFont>
    <p:embeddedFont>
      <p:font typeface="Changa One" panose="02000000000000000000" pitchFamily="2" charset="0"/>
      <p:regular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14" y="12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02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475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Amazon Cognito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050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49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873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129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94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010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69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10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937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484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473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777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296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935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277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085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930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60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121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704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851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159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754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672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271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615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7019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462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64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72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11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75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04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670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0d3439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0d3439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91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3479" r="3479"/>
          <a:stretch/>
        </p:blipFill>
        <p:spPr>
          <a:xfrm>
            <a:off x="-77400" y="-43574"/>
            <a:ext cx="18442800" cy="1037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Roboto"/>
              <a:buNone/>
              <a:defRPr sz="8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28850" y="3215850"/>
            <a:ext cx="143448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Font typeface="Roboto"/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Font typeface="Roboto"/>
              <a:buNone/>
              <a:defRPr sz="7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Font typeface="Roboto"/>
              <a:buNone/>
              <a:defRPr sz="7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Font typeface="Roboto"/>
              <a:buNone/>
              <a:defRPr sz="7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Font typeface="Roboto"/>
              <a:buNone/>
              <a:defRPr sz="7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Font typeface="Roboto"/>
              <a:buNone/>
              <a:defRPr sz="7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Font typeface="Roboto"/>
              <a:buNone/>
              <a:defRPr sz="7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Font typeface="Roboto"/>
              <a:buNone/>
              <a:defRPr sz="7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Font typeface="Roboto"/>
              <a:buNone/>
              <a:defRPr sz="7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431964" y="2026057"/>
            <a:ext cx="8667750" cy="42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 flipH="1">
            <a:off x="9188282" y="2026057"/>
            <a:ext cx="8667750" cy="42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23400" y="62280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8742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Roboto"/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9144000" y="-250"/>
            <a:ext cx="9144000" cy="946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Font typeface="Roboto"/>
              <a:buNone/>
              <a:defRPr sz="7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 hasCustomPrompt="1"/>
          </p:nvPr>
        </p:nvSpPr>
        <p:spPr>
          <a:xfrm>
            <a:off x="623400" y="39850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Font typeface="Roboto"/>
              <a:buNone/>
              <a:defRPr sz="240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623400" y="449070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 amt="8000"/>
          </a:blip>
          <a:srcRect r="50436"/>
          <a:stretch/>
        </p:blipFill>
        <p:spPr>
          <a:xfrm>
            <a:off x="6078049" y="1704793"/>
            <a:ext cx="12057549" cy="59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6228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5600"/>
              <a:buFont typeface="Roboto"/>
              <a:buNone/>
              <a:defRPr sz="56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904013"/>
            <a:ext cx="17041200" cy="7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3600"/>
              <a:buFont typeface="Roboto"/>
              <a:buChar char="●"/>
              <a:defRPr sz="36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○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■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●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○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■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●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○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2800"/>
              <a:buFont typeface="Roboto"/>
              <a:buChar char="■"/>
              <a:defRPr sz="2800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9525025"/>
            <a:ext cx="18288000" cy="7619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Settings Persistence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CE93A-AD43-2A74-0BFC-C0A1C0AAB2DA}"/>
              </a:ext>
            </a:extLst>
          </p:cNvPr>
          <p:cNvSpPr txBox="1"/>
          <p:nvPr/>
        </p:nvSpPr>
        <p:spPr>
          <a:xfrm>
            <a:off x="399484" y="2152586"/>
            <a:ext cx="66048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“Why can’t I just use the registry?”</a:t>
            </a:r>
          </a:p>
          <a:p>
            <a:endParaRPr lang="en-US" sz="3600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Saving in the registry will </a:t>
            </a:r>
            <a:r>
              <a:rPr lang="en-US" sz="3600" b="1" i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 cross-platform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many corporate environments much of the registry is either set to read-only or is volatile (reset) after the session 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B089-18AC-87B8-EFF5-C8820CD2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727" y="2300324"/>
            <a:ext cx="10685714" cy="36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EB32F-860C-AE2C-2691-741236E99F41}"/>
              </a:ext>
            </a:extLst>
          </p:cNvPr>
          <p:cNvSpPr txBox="1"/>
          <p:nvPr/>
        </p:nvSpPr>
        <p:spPr>
          <a:xfrm>
            <a:off x="538724" y="8285181"/>
            <a:ext cx="1698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https://docwiki.embarcadero.com/Libraries/Alexandria/en/System.IOUtils.TPath</a:t>
            </a:r>
          </a:p>
        </p:txBody>
      </p:sp>
    </p:spTree>
    <p:extLst>
      <p:ext uri="{BB962C8B-B14F-4D97-AF65-F5344CB8AC3E}">
        <p14:creationId xmlns:p14="http://schemas.microsoft.com/office/powerpoint/2010/main" val="86283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552582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 and writing safely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48E01-D0BB-97D5-B1E0-C72C803FA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0" y="265176"/>
            <a:ext cx="11276656" cy="8906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0C82C-D377-D21E-AAE2-19478B2C6CEA}"/>
              </a:ext>
            </a:extLst>
          </p:cNvPr>
          <p:cNvSpPr txBox="1"/>
          <p:nvPr/>
        </p:nvSpPr>
        <p:spPr>
          <a:xfrm>
            <a:off x="310896" y="3487610"/>
            <a:ext cx="62727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TPath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 cross platform  for VCL and FMX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 use </a:t>
            </a:r>
            <a:r>
              <a:rPr lang="en-US" sz="3600" b="1" dirty="0" err="1">
                <a:solidFill>
                  <a:srgbClr val="3494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SHGetFolderPath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since it is Windows-specific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TPath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</a:t>
            </a:r>
            <a:r>
              <a:rPr lang="en-US" sz="3600" i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safe way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9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6879139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authentication OAUTH2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5D89B-D1C3-4895-560D-0A246722745C}"/>
              </a:ext>
            </a:extLst>
          </p:cNvPr>
          <p:cNvSpPr txBox="1"/>
          <p:nvPr/>
        </p:nvSpPr>
        <p:spPr>
          <a:xfrm>
            <a:off x="420624" y="2207451"/>
            <a:ext cx="100858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OAUTH2 is a standard for user authentication</a:t>
            </a:r>
          </a:p>
          <a:p>
            <a:endParaRPr lang="en-US" sz="32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big service providers are moving or have moved to OAUTH2 for things like third-party app authentication</a:t>
            </a:r>
          </a:p>
          <a:p>
            <a:endParaRPr lang="en-US" sz="32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principle it’s </a:t>
            </a:r>
            <a:r>
              <a:rPr lang="en-US" sz="32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use</a:t>
            </a:r>
          </a:p>
          <a:p>
            <a:endParaRPr lang="en-US" sz="28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17085-A81F-21B4-84BE-9DFA8B2F25BD}"/>
              </a:ext>
            </a:extLst>
          </p:cNvPr>
          <p:cNvSpPr txBox="1"/>
          <p:nvPr/>
        </p:nvSpPr>
        <p:spPr>
          <a:xfrm>
            <a:off x="8567928" y="6479061"/>
            <a:ext cx="8845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practice it’s a </a:t>
            </a:r>
            <a:r>
              <a:rPr lang="en-US" sz="3600" b="1" dirty="0">
                <a:solidFill>
                  <a:srgbClr val="FF0000"/>
                </a:solidFill>
                <a:latin typeface="Bookman Old Style" panose="02050604050505020204" pitchFamily="18" charset="0"/>
                <a:cs typeface="Calibri" panose="020F0502020204030204" pitchFamily="34" charset="0"/>
              </a:rPr>
              <a:t>nightmare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get right!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6306D0-483D-657D-6BAC-2CB6DEC4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506" y="0"/>
            <a:ext cx="8223622" cy="5897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9272A-BD14-2454-3FC2-99A57162C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755" y="5433215"/>
            <a:ext cx="6007608" cy="3846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4E6FEA-7D56-BD5D-919C-E3D0B7AED509}"/>
              </a:ext>
            </a:extLst>
          </p:cNvPr>
          <p:cNvSpPr txBox="1"/>
          <p:nvPr/>
        </p:nvSpPr>
        <p:spPr>
          <a:xfrm>
            <a:off x="14282928" y="9183109"/>
            <a:ext cx="3950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 image courtesy of TMS Software</a:t>
            </a:r>
          </a:p>
        </p:txBody>
      </p:sp>
    </p:spTree>
    <p:extLst>
      <p:ext uri="{BB962C8B-B14F-4D97-AF65-F5344CB8AC3E}">
        <p14:creationId xmlns:p14="http://schemas.microsoft.com/office/powerpoint/2010/main" val="145161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authentication OAUTH2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5D89B-D1C3-4895-560D-0A246722745C}"/>
              </a:ext>
            </a:extLst>
          </p:cNvPr>
          <p:cNvSpPr txBox="1"/>
          <p:nvPr/>
        </p:nvSpPr>
        <p:spPr>
          <a:xfrm>
            <a:off x="484633" y="4109402"/>
            <a:ext cx="4754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built-in REST components and framework support OAUTH2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found this… tricky..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351A9-4332-3C00-79F7-55E86006B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689" y="2249423"/>
            <a:ext cx="12344400" cy="6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46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authentication OAUTH2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5D89B-D1C3-4895-560D-0A246722745C}"/>
              </a:ext>
            </a:extLst>
          </p:cNvPr>
          <p:cNvSpPr txBox="1"/>
          <p:nvPr/>
        </p:nvSpPr>
        <p:spPr>
          <a:xfrm>
            <a:off x="1234440" y="3158341"/>
            <a:ext cx="72146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 Partner TMS Software have a </a:t>
            </a:r>
            <a:r>
              <a:rPr lang="en-US" sz="36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superb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product called Sphinx which implements OAUTH2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has client and server components so you can easily implement your own OAUTH2 server and client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9051D-C2C4-01D9-6CE2-F1184776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752" y="2259449"/>
            <a:ext cx="8484234" cy="5849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CF286-B24C-DE70-BB50-0C0E0A158F8C}"/>
              </a:ext>
            </a:extLst>
          </p:cNvPr>
          <p:cNvSpPr txBox="1"/>
          <p:nvPr/>
        </p:nvSpPr>
        <p:spPr>
          <a:xfrm>
            <a:off x="538724" y="8477205"/>
            <a:ext cx="1698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https://www.tmssoftware.com/site/sphinx.asp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B683F-29E6-6EF8-B410-ADE41BA4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628" y="987110"/>
            <a:ext cx="1742857" cy="20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13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8982259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authentication OAUTH2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5D89B-D1C3-4895-560D-0A246722745C}"/>
              </a:ext>
            </a:extLst>
          </p:cNvPr>
          <p:cNvSpPr txBox="1"/>
          <p:nvPr/>
        </p:nvSpPr>
        <p:spPr>
          <a:xfrm>
            <a:off x="1234440" y="2618845"/>
            <a:ext cx="72146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eSeGeCe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support OAUTH2 as part of their </a:t>
            </a:r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sgcWebSockets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product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client and server components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there are different prices and to get the server you need the ‘Enterprise’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CF286-B24C-DE70-BB50-0C0E0A158F8C}"/>
              </a:ext>
            </a:extLst>
          </p:cNvPr>
          <p:cNvSpPr txBox="1"/>
          <p:nvPr/>
        </p:nvSpPr>
        <p:spPr>
          <a:xfrm>
            <a:off x="511292" y="8422161"/>
            <a:ext cx="1698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https://www.esegece.com/websockets/http/oauth2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E41C7-FBD7-4A92-B2FC-6FFE63C48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88" y="2262229"/>
            <a:ext cx="8365087" cy="5875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486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biometrics – the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spc="-100" dirty="0">
                <a:solidFill>
                  <a:schemeClr val="bg1"/>
                </a:solidFill>
                <a:latin typeface="Changa One" panose="02000000000000000000" pitchFamily="2" charset="0"/>
                <a:cs typeface="Calibri" panose="020F0502020204030204" pitchFamily="34" charset="0"/>
              </a:rPr>
              <a:t>NEW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spc="-100" dirty="0" err="1">
                <a:solidFill>
                  <a:schemeClr val="bg1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TBiometricAuth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endParaRPr lang="en-US" sz="6000" b="1" cap="all" spc="-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5678B-E83D-4E45-653A-D712678FBB89}"/>
              </a:ext>
            </a:extLst>
          </p:cNvPr>
          <p:cNvSpPr txBox="1"/>
          <p:nvPr/>
        </p:nvSpPr>
        <p:spPr>
          <a:xfrm>
            <a:off x="1234440" y="3158341"/>
            <a:ext cx="8439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really great new component has been added in the upcoming RAD Studio 11.3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the </a:t>
            </a:r>
            <a:r>
              <a:rPr lang="en-US" sz="3600" b="1" dirty="0" err="1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TBiometricAuth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component which makes the implementation of biometric authentication of app users on Android and iOS REALLY easy!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1C49-5E08-6131-1676-3097422E1583}"/>
              </a:ext>
            </a:extLst>
          </p:cNvPr>
          <p:cNvSpPr txBox="1"/>
          <p:nvPr/>
        </p:nvSpPr>
        <p:spPr>
          <a:xfrm>
            <a:off x="538724" y="9044133"/>
            <a:ext cx="1756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is an 11.3 Malawi beta feature covered with permission from Embarcadero. Unreleased features are not committed until 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495C8-3929-EA5F-503A-ABFF4F0B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697" y="726458"/>
            <a:ext cx="4914286" cy="767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76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biometrics – the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spc="-100" dirty="0">
                <a:solidFill>
                  <a:schemeClr val="bg1"/>
                </a:solidFill>
                <a:latin typeface="Changa One" panose="02000000000000000000" pitchFamily="2" charset="0"/>
                <a:cs typeface="Calibri" panose="020F0502020204030204" pitchFamily="34" charset="0"/>
              </a:rPr>
              <a:t>NEW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spc="-100" dirty="0" err="1">
                <a:solidFill>
                  <a:schemeClr val="bg1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TBiometricAuth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endParaRPr lang="en-US" sz="6000" b="1" cap="all" spc="-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5678B-E83D-4E45-653A-D712678FBB89}"/>
              </a:ext>
            </a:extLst>
          </p:cNvPr>
          <p:cNvSpPr txBox="1"/>
          <p:nvPr/>
        </p:nvSpPr>
        <p:spPr>
          <a:xfrm>
            <a:off x="1030421" y="2600557"/>
            <a:ext cx="5330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TBiometricAuth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the “additional” section of the component </a:t>
            </a:r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pallette</a:t>
            </a:r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1C49-5E08-6131-1676-3097422E1583}"/>
              </a:ext>
            </a:extLst>
          </p:cNvPr>
          <p:cNvSpPr txBox="1"/>
          <p:nvPr/>
        </p:nvSpPr>
        <p:spPr>
          <a:xfrm>
            <a:off x="538724" y="9044133"/>
            <a:ext cx="1756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is an 11.3 Malawi beta feature covered with permission from Embarcadero. Unreleased features are not committed until GA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69127-57B5-CD75-3B22-A3EB0818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916" y="2157982"/>
            <a:ext cx="9483476" cy="657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F7AC-FF7A-098F-8314-9D002982CBCD}"/>
              </a:ext>
            </a:extLst>
          </p:cNvPr>
          <p:cNvSpPr txBox="1"/>
          <p:nvPr/>
        </p:nvSpPr>
        <p:spPr>
          <a:xfrm>
            <a:off x="1030421" y="4925473"/>
            <a:ext cx="533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Drop it on your FMX 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9A2ED-A07F-D459-25B1-72CB51A9FB3C}"/>
              </a:ext>
            </a:extLst>
          </p:cNvPr>
          <p:cNvSpPr txBox="1"/>
          <p:nvPr/>
        </p:nvSpPr>
        <p:spPr>
          <a:xfrm>
            <a:off x="1030421" y="6194875"/>
            <a:ext cx="5330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the prompt details and choose the Biometric Strength</a:t>
            </a:r>
          </a:p>
        </p:txBody>
      </p:sp>
    </p:spTree>
    <p:extLst>
      <p:ext uri="{BB962C8B-B14F-4D97-AF65-F5344CB8AC3E}">
        <p14:creationId xmlns:p14="http://schemas.microsoft.com/office/powerpoint/2010/main" val="380336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biometrics – the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spc="-100" dirty="0">
                <a:solidFill>
                  <a:schemeClr val="bg1"/>
                </a:solidFill>
                <a:latin typeface="Changa One" panose="02000000000000000000" pitchFamily="2" charset="0"/>
                <a:cs typeface="Calibri" panose="020F0502020204030204" pitchFamily="34" charset="0"/>
              </a:rPr>
              <a:t>NEW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spc="-100" dirty="0" err="1">
                <a:solidFill>
                  <a:schemeClr val="bg1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TBiometricAuth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endParaRPr lang="en-US" sz="6000" b="1" cap="all" spc="-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5678B-E83D-4E45-653A-D712678FBB89}"/>
              </a:ext>
            </a:extLst>
          </p:cNvPr>
          <p:cNvSpPr txBox="1"/>
          <p:nvPr/>
        </p:nvSpPr>
        <p:spPr>
          <a:xfrm>
            <a:off x="1030421" y="2600557"/>
            <a:ext cx="533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has two main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1C49-5E08-6131-1676-3097422E1583}"/>
              </a:ext>
            </a:extLst>
          </p:cNvPr>
          <p:cNvSpPr txBox="1"/>
          <p:nvPr/>
        </p:nvSpPr>
        <p:spPr>
          <a:xfrm>
            <a:off x="538724" y="9044133"/>
            <a:ext cx="1756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is an 11.3 Malawi beta feature covered with permission from Embarcadero. Unreleased features are not committed until 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F7AC-FF7A-098F-8314-9D002982CBCD}"/>
              </a:ext>
            </a:extLst>
          </p:cNvPr>
          <p:cNvSpPr txBox="1"/>
          <p:nvPr/>
        </p:nvSpPr>
        <p:spPr>
          <a:xfrm>
            <a:off x="1030421" y="3681889"/>
            <a:ext cx="5330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Authenticate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starts the process and makes the device show the biometric authentication prompt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9A2ED-A07F-D459-25B1-72CB51A9FB3C}"/>
              </a:ext>
            </a:extLst>
          </p:cNvPr>
          <p:cNvSpPr txBox="1"/>
          <p:nvPr/>
        </p:nvSpPr>
        <p:spPr>
          <a:xfrm>
            <a:off x="1030421" y="6560635"/>
            <a:ext cx="5330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Cancel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allows you to clear the biometric authentication prompt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41F52-0506-0B62-5101-F562E9C3B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664" y="2227169"/>
            <a:ext cx="9194555" cy="661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1DCE58-26C0-8131-7197-2A7874161C17}"/>
              </a:ext>
            </a:extLst>
          </p:cNvPr>
          <p:cNvCxnSpPr>
            <a:cxnSpLocks/>
          </p:cNvCxnSpPr>
          <p:nvPr/>
        </p:nvCxnSpPr>
        <p:spPr>
          <a:xfrm>
            <a:off x="6490814" y="4590288"/>
            <a:ext cx="3220114" cy="82296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D51BB-A566-8E15-92AC-20382F05A384}"/>
              </a:ext>
            </a:extLst>
          </p:cNvPr>
          <p:cNvCxnSpPr>
            <a:cxnSpLocks/>
          </p:cNvCxnSpPr>
          <p:nvPr/>
        </p:nvCxnSpPr>
        <p:spPr>
          <a:xfrm flipV="1">
            <a:off x="5923886" y="6363433"/>
            <a:ext cx="3467002" cy="1112592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72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biometrics – the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spc="-100" dirty="0">
                <a:solidFill>
                  <a:schemeClr val="bg1"/>
                </a:solidFill>
                <a:latin typeface="Changa One" panose="02000000000000000000" pitchFamily="2" charset="0"/>
                <a:cs typeface="Calibri" panose="020F0502020204030204" pitchFamily="34" charset="0"/>
              </a:rPr>
              <a:t>NEW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spc="-100" dirty="0" err="1">
                <a:solidFill>
                  <a:schemeClr val="bg1"/>
                </a:solidFill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TBiometricAuth</a:t>
            </a:r>
            <a:r>
              <a:rPr lang="en-US" sz="6000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</a:t>
            </a:r>
            <a:endParaRPr lang="en-US" sz="6000" b="1" cap="all" spc="-1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5678B-E83D-4E45-653A-D712678FBB89}"/>
              </a:ext>
            </a:extLst>
          </p:cNvPr>
          <p:cNvSpPr txBox="1"/>
          <p:nvPr/>
        </p:nvSpPr>
        <p:spPr>
          <a:xfrm>
            <a:off x="310633" y="2663763"/>
            <a:ext cx="533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has two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1C49-5E08-6131-1676-3097422E1583}"/>
              </a:ext>
            </a:extLst>
          </p:cNvPr>
          <p:cNvSpPr txBox="1"/>
          <p:nvPr/>
        </p:nvSpPr>
        <p:spPr>
          <a:xfrm>
            <a:off x="538724" y="9044133"/>
            <a:ext cx="1756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This is an 11.3 Malawi beta feature covered with permission from Embarcadero. Unreleased features are not committed until 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F7AC-FF7A-098F-8314-9D002982CBCD}"/>
              </a:ext>
            </a:extLst>
          </p:cNvPr>
          <p:cNvSpPr txBox="1"/>
          <p:nvPr/>
        </p:nvSpPr>
        <p:spPr>
          <a:xfrm>
            <a:off x="310633" y="3681889"/>
            <a:ext cx="5330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AuthenticateFail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triggered when it.. fails.. 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variety of reasons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9A2ED-A07F-D459-25B1-72CB51A9FB3C}"/>
              </a:ext>
            </a:extLst>
          </p:cNvPr>
          <p:cNvSpPr txBox="1"/>
          <p:nvPr/>
        </p:nvSpPr>
        <p:spPr>
          <a:xfrm>
            <a:off x="310632" y="6560635"/>
            <a:ext cx="54683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AuthenticateSuccess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person using the device is an authorized 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432C4-1B4D-607C-C0F1-4C506245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53" y="2466531"/>
            <a:ext cx="11730452" cy="5555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1DCE58-26C0-8131-7197-2A7874161C17}"/>
              </a:ext>
            </a:extLst>
          </p:cNvPr>
          <p:cNvCxnSpPr>
            <a:cxnSpLocks/>
          </p:cNvCxnSpPr>
          <p:nvPr/>
        </p:nvCxnSpPr>
        <p:spPr>
          <a:xfrm flipV="1">
            <a:off x="5006438" y="7159752"/>
            <a:ext cx="1586386" cy="278046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D51BB-A566-8E15-92AC-20382F05A384}"/>
              </a:ext>
            </a:extLst>
          </p:cNvPr>
          <p:cNvCxnSpPr>
            <a:cxnSpLocks/>
          </p:cNvCxnSpPr>
          <p:nvPr/>
        </p:nvCxnSpPr>
        <p:spPr>
          <a:xfrm flipV="1">
            <a:off x="4928911" y="2840382"/>
            <a:ext cx="2477729" cy="1176450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E47B49F6-2F4B-115F-E1DC-E3BF1FCFB008}"/>
              </a:ext>
            </a:extLst>
          </p:cNvPr>
          <p:cNvSpPr txBox="1"/>
          <p:nvPr/>
        </p:nvSpPr>
        <p:spPr>
          <a:xfrm>
            <a:off x="10988040" y="3049210"/>
            <a:ext cx="5678314" cy="266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solidFill>
                <a:srgbClr val="3494B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@punctuation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about.me/</a:t>
            </a:r>
            <a:r>
              <a:rPr lang="en-US" sz="2000" dirty="0" err="1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solidFill>
                <a:srgbClr val="3494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8;p15">
            <a:extLst>
              <a:ext uri="{FF2B5EF4-FFF2-40B4-BE49-F238E27FC236}">
                <a16:creationId xmlns:a16="http://schemas.microsoft.com/office/drawing/2014/main" id="{B098F380-C3B8-D4D7-7557-1621A90D9D75}"/>
              </a:ext>
            </a:extLst>
          </p:cNvPr>
          <p:cNvSpPr txBox="1"/>
          <p:nvPr/>
        </p:nvSpPr>
        <p:spPr>
          <a:xfrm>
            <a:off x="428286" y="8617670"/>
            <a:ext cx="8837766" cy="553968"/>
          </a:xfrm>
          <a:prstGeom prst="rect">
            <a:avLst/>
          </a:prstGeom>
          <a:solidFill>
            <a:srgbClr val="3494BA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Slides, link &amp; replay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https://tinyurl.com/everyapptrick</a:t>
            </a:r>
            <a:endParaRPr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2" descr="Twitter Logo transparent PNG - StickPNG">
            <a:extLst>
              <a:ext uri="{FF2B5EF4-FFF2-40B4-BE49-F238E27FC236}">
                <a16:creationId xmlns:a16="http://schemas.microsoft.com/office/drawing/2014/main" id="{481A39AA-FE84-0948-BDC3-52D412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340" y="4857135"/>
            <a:ext cx="376777" cy="3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Internet outline">
            <a:extLst>
              <a:ext uri="{FF2B5EF4-FFF2-40B4-BE49-F238E27FC236}">
                <a16:creationId xmlns:a16="http://schemas.microsoft.com/office/drawing/2014/main" id="{CC0142E3-30D4-32B3-B932-93EA06341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26340" y="5146283"/>
            <a:ext cx="376776" cy="37677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 app trick in the book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for an internet 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F140F-4F38-5DFA-D2E9-5ED24FAD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492" y="2989162"/>
            <a:ext cx="9753363" cy="5121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E24C2-7C7B-2C6A-10FF-3EDF1DE6833E}"/>
              </a:ext>
            </a:extLst>
          </p:cNvPr>
          <p:cNvSpPr txBox="1"/>
          <p:nvPr/>
        </p:nvSpPr>
        <p:spPr>
          <a:xfrm>
            <a:off x="1030421" y="2600557"/>
            <a:ext cx="53309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seems to come up a lot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check for an internet connection – Windows only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other method is to try connecting to Google</a:t>
            </a:r>
          </a:p>
        </p:txBody>
      </p:sp>
    </p:spTree>
    <p:extLst>
      <p:ext uri="{BB962C8B-B14F-4D97-AF65-F5344CB8AC3E}">
        <p14:creationId xmlns:p14="http://schemas.microsoft.com/office/powerpoint/2010/main" val="2266535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787583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for an internet connection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E24C2-7C7B-2C6A-10FF-3EDF1DE6833E}"/>
              </a:ext>
            </a:extLst>
          </p:cNvPr>
          <p:cNvSpPr txBox="1"/>
          <p:nvPr/>
        </p:nvSpPr>
        <p:spPr>
          <a:xfrm>
            <a:off x="1030421" y="2932997"/>
            <a:ext cx="5330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other method is to try connecting to Google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(if Google is down, the apocalypse has probably begun)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9B625-7F32-4834-2DB6-F8DF9425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414" y="320582"/>
            <a:ext cx="8968999" cy="6662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DF49C-03CF-27AD-0DE8-963C03CF1857}"/>
              </a:ext>
            </a:extLst>
          </p:cNvPr>
          <p:cNvSpPr txBox="1"/>
          <p:nvPr/>
        </p:nvSpPr>
        <p:spPr>
          <a:xfrm>
            <a:off x="529580" y="7484769"/>
            <a:ext cx="1698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http://www.fmxexpress.com/must-have-check-network-connectivity-state-library-for-delphi-xe8-firemonkey-on-android-and-ios/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B42B7-2DA5-E89E-5C71-036E29B33C55}"/>
              </a:ext>
            </a:extLst>
          </p:cNvPr>
          <p:cNvSpPr txBox="1"/>
          <p:nvPr/>
        </p:nvSpPr>
        <p:spPr>
          <a:xfrm>
            <a:off x="529580" y="8815613"/>
            <a:ext cx="16981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https://delphiworlds.com/2018/07/connectivity-checker-for-mobile-revisited/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3D550-0632-7842-1A41-6AD35B0DF6DB}"/>
              </a:ext>
            </a:extLst>
          </p:cNvPr>
          <p:cNvSpPr txBox="1"/>
          <p:nvPr/>
        </p:nvSpPr>
        <p:spPr>
          <a:xfrm>
            <a:off x="297932" y="6951369"/>
            <a:ext cx="8827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the excellent FMXexpress.com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2E8FB-3B21-3CD3-6720-5D70C5D64F53}"/>
              </a:ext>
            </a:extLst>
          </p:cNvPr>
          <p:cNvSpPr txBox="1"/>
          <p:nvPr/>
        </p:nvSpPr>
        <p:spPr>
          <a:xfrm>
            <a:off x="304028" y="8255913"/>
            <a:ext cx="1698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Dave Nottage’s </a:t>
            </a:r>
            <a:r>
              <a:rPr lang="en-US" sz="32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DelphiWorlds</a:t>
            </a:r>
            <a:endParaRPr lang="en-US" sz="32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6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329791C8-7B54-294C-AD11-FD7E6F131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9" y="36576"/>
            <a:ext cx="16815817" cy="945889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228601" y="726458"/>
            <a:ext cx="3008376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Splash screens</a:t>
            </a:r>
          </a:p>
        </p:txBody>
      </p:sp>
    </p:spTree>
    <p:extLst>
      <p:ext uri="{BB962C8B-B14F-4D97-AF65-F5344CB8AC3E}">
        <p14:creationId xmlns:p14="http://schemas.microsoft.com/office/powerpoint/2010/main" val="3182255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4652246" y="458602"/>
            <a:ext cx="3008376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Splash screens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2A9C9-D05F-D2F5-C8FB-7AD84F1C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9" y="297856"/>
            <a:ext cx="13824951" cy="8809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4209C8-6919-C6F1-EB2E-80F6BB673675}"/>
              </a:ext>
            </a:extLst>
          </p:cNvPr>
          <p:cNvSpPr txBox="1"/>
          <p:nvPr/>
        </p:nvSpPr>
        <p:spPr>
          <a:xfrm>
            <a:off x="14299113" y="2726763"/>
            <a:ext cx="37146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the transparent color to </a:t>
            </a:r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clFuchsia</a:t>
            </a:r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anything on the form painted in fuchsia is transparent</a:t>
            </a:r>
          </a:p>
        </p:txBody>
      </p:sp>
    </p:spTree>
    <p:extLst>
      <p:ext uri="{BB962C8B-B14F-4D97-AF65-F5344CB8AC3E}">
        <p14:creationId xmlns:p14="http://schemas.microsoft.com/office/powerpoint/2010/main" val="1885016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228601" y="726458"/>
            <a:ext cx="3008376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Splash screens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CC63C-0E78-38A5-576E-3C01AF72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004" y="811251"/>
            <a:ext cx="5465240" cy="7833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3B966-5390-A942-D49E-7DF1F769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8424" y="726458"/>
            <a:ext cx="6171989" cy="7918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2AE0BA-1E36-A63D-C4EE-E7C491CAF0B3}"/>
              </a:ext>
            </a:extLst>
          </p:cNvPr>
          <p:cNvSpPr txBox="1"/>
          <p:nvPr/>
        </p:nvSpPr>
        <p:spPr>
          <a:xfrm>
            <a:off x="397587" y="2859106"/>
            <a:ext cx="5330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can’t use this trick if you use the </a:t>
            </a:r>
            <a:r>
              <a:rPr lang="en-US" sz="3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GlassFrame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feature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also will not work if you turn on the </a:t>
            </a:r>
            <a:r>
              <a:rPr lang="en-US" sz="3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CustomTitleBar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properties</a:t>
            </a:r>
          </a:p>
        </p:txBody>
      </p:sp>
    </p:spTree>
    <p:extLst>
      <p:ext uri="{BB962C8B-B14F-4D97-AF65-F5344CB8AC3E}">
        <p14:creationId xmlns:p14="http://schemas.microsoft.com/office/powerpoint/2010/main" val="1356241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7500931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some coolness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8E5B0-7F09-42D6-E4F7-DEADADF3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315" y="356616"/>
            <a:ext cx="9117883" cy="80741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201BE-6972-A659-7E2C-21B8207B7B66}"/>
              </a:ext>
            </a:extLst>
          </p:cNvPr>
          <p:cNvSpPr txBox="1"/>
          <p:nvPr/>
        </p:nvSpPr>
        <p:spPr>
          <a:xfrm>
            <a:off x="675884" y="4686705"/>
            <a:ext cx="799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http://tinyurl.com/delphiwowfactor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8C14-BE2D-E9CD-239C-18988405C487}"/>
              </a:ext>
            </a:extLst>
          </p:cNvPr>
          <p:cNvSpPr txBox="1"/>
          <p:nvPr/>
        </p:nvSpPr>
        <p:spPr>
          <a:xfrm>
            <a:off x="444236" y="3952137"/>
            <a:ext cx="88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the main Embarcadero blog</a:t>
            </a:r>
          </a:p>
        </p:txBody>
      </p:sp>
    </p:spTree>
    <p:extLst>
      <p:ext uri="{BB962C8B-B14F-4D97-AF65-F5344CB8AC3E}">
        <p14:creationId xmlns:p14="http://schemas.microsoft.com/office/powerpoint/2010/main" val="3504487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7500931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Themes and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8E5B0-7F09-42D6-E4F7-DEADADF3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0315" y="356616"/>
            <a:ext cx="9117883" cy="80741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201BE-6972-A659-7E2C-21B8207B7B66}"/>
              </a:ext>
            </a:extLst>
          </p:cNvPr>
          <p:cNvSpPr txBox="1"/>
          <p:nvPr/>
        </p:nvSpPr>
        <p:spPr>
          <a:xfrm>
            <a:off x="675884" y="4686705"/>
            <a:ext cx="799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http://tinyurl.com/delphiw11design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8C14-BE2D-E9CD-239C-18988405C487}"/>
              </a:ext>
            </a:extLst>
          </p:cNvPr>
          <p:cNvSpPr txBox="1"/>
          <p:nvPr/>
        </p:nvSpPr>
        <p:spPr>
          <a:xfrm>
            <a:off x="444236" y="3952137"/>
            <a:ext cx="88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the main Embarcadero blog</a:t>
            </a:r>
          </a:p>
        </p:txBody>
      </p:sp>
    </p:spTree>
    <p:extLst>
      <p:ext uri="{BB962C8B-B14F-4D97-AF65-F5344CB8AC3E}">
        <p14:creationId xmlns:p14="http://schemas.microsoft.com/office/powerpoint/2010/main" val="1485897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7500931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Detecting dark mode (and reacting when it changes)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8E5B0-7F09-42D6-E4F7-DEADADF3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0315" y="356616"/>
            <a:ext cx="9117883" cy="80741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E201BE-6972-A659-7E2C-21B8207B7B66}"/>
              </a:ext>
            </a:extLst>
          </p:cNvPr>
          <p:cNvSpPr txBox="1"/>
          <p:nvPr/>
        </p:nvSpPr>
        <p:spPr>
          <a:xfrm>
            <a:off x="675884" y="4686705"/>
            <a:ext cx="7992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https://blogs.embarcadero.com/modernize-your-app-are-you-handling-windows-themes-correctly/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8C14-BE2D-E9CD-239C-18988405C487}"/>
              </a:ext>
            </a:extLst>
          </p:cNvPr>
          <p:cNvSpPr txBox="1"/>
          <p:nvPr/>
        </p:nvSpPr>
        <p:spPr>
          <a:xfrm>
            <a:off x="444236" y="3952137"/>
            <a:ext cx="88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Visit the main Embarcadero blog</a:t>
            </a:r>
          </a:p>
        </p:txBody>
      </p:sp>
    </p:spTree>
    <p:extLst>
      <p:ext uri="{BB962C8B-B14F-4D97-AF65-F5344CB8AC3E}">
        <p14:creationId xmlns:p14="http://schemas.microsoft.com/office/powerpoint/2010/main" val="1856913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7427779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Checking for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C1A77-A0A0-7D86-9477-1D55894C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0315" y="356616"/>
            <a:ext cx="9117883" cy="80741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DA78A-E5E3-A553-E8F5-E986AF789DB8}"/>
              </a:ext>
            </a:extLst>
          </p:cNvPr>
          <p:cNvSpPr txBox="1"/>
          <p:nvPr/>
        </p:nvSpPr>
        <p:spPr>
          <a:xfrm>
            <a:off x="299802" y="3296817"/>
            <a:ext cx="836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https://blog.marcocantu.com/blog/auto_updating_programs.html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060BC-3886-93F5-18A4-1FD643AB74E2}"/>
              </a:ext>
            </a:extLst>
          </p:cNvPr>
          <p:cNvSpPr txBox="1"/>
          <p:nvPr/>
        </p:nvSpPr>
        <p:spPr>
          <a:xfrm>
            <a:off x="444236" y="2562249"/>
            <a:ext cx="88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Marco has a (very old) blog entry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71FF80-7390-9C11-C69F-3E7F7BDD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12" y="3945422"/>
            <a:ext cx="8400000" cy="39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70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7427779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Checking for updates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C1A77-A0A0-7D86-9477-1D55894C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0315" y="356616"/>
            <a:ext cx="9117883" cy="80741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DA78A-E5E3-A553-E8F5-E986AF789DB8}"/>
              </a:ext>
            </a:extLst>
          </p:cNvPr>
          <p:cNvSpPr txBox="1"/>
          <p:nvPr/>
        </p:nvSpPr>
        <p:spPr>
          <a:xfrm>
            <a:off x="488766" y="6167587"/>
            <a:ext cx="7733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https://flixengineering.com/archives/1615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060BC-3886-93F5-18A4-1FD643AB74E2}"/>
              </a:ext>
            </a:extLst>
          </p:cNvPr>
          <p:cNvSpPr txBox="1"/>
          <p:nvPr/>
        </p:nvSpPr>
        <p:spPr>
          <a:xfrm>
            <a:off x="444236" y="2095905"/>
            <a:ext cx="8215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for auto updates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4DA4B-467D-A25C-E6D0-F6D0D8814E63}"/>
              </a:ext>
            </a:extLst>
          </p:cNvPr>
          <p:cNvSpPr txBox="1"/>
          <p:nvPr/>
        </p:nvSpPr>
        <p:spPr>
          <a:xfrm>
            <a:off x="444236" y="3246552"/>
            <a:ext cx="77775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one I use is </a:t>
            </a:r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TWebUpdate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TMS Software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great video about it is on MVP Holger Flick’s site</a:t>
            </a:r>
            <a:endParaRPr lang="en-U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27CBF-ED22-335E-3EA9-0A34F355A396}"/>
              </a:ext>
            </a:extLst>
          </p:cNvPr>
          <p:cNvSpPr txBox="1"/>
          <p:nvPr/>
        </p:nvSpPr>
        <p:spPr>
          <a:xfrm>
            <a:off x="488766" y="7298160"/>
            <a:ext cx="8042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 careful if you Google for Delphi auto update components – there appear to be some virus-infected sites offering things, especially </a:t>
            </a:r>
            <a:r>
              <a:rPr lang="en-US" sz="28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TmxWebUpdate</a:t>
            </a:r>
            <a:endParaRPr lang="en-US" sz="28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9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 app trick in the book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99" y="2441448"/>
            <a:ext cx="16570081" cy="6640452"/>
          </a:xfrm>
        </p:spPr>
        <p:txBody>
          <a:bodyPr>
            <a:noAutofit/>
          </a:bodyPr>
          <a:lstStyle/>
          <a:p>
            <a:r>
              <a:rPr lang="en-US" sz="7200" spc="-100" dirty="0">
                <a:latin typeface="Calibri" panose="020F0502020204030204" pitchFamily="34" charset="0"/>
                <a:cs typeface="Calibri" panose="020F0502020204030204" pitchFamily="34" charset="0"/>
              </a:rPr>
              <a:t>All the things you </a:t>
            </a:r>
            <a:r>
              <a:rPr lang="en-US" sz="7200" i="1" spc="-100" dirty="0">
                <a:latin typeface="Calibri" panose="020F0502020204030204" pitchFamily="34" charset="0"/>
                <a:cs typeface="Calibri" panose="020F0502020204030204" pitchFamily="34" charset="0"/>
              </a:rPr>
              <a:t>know</a:t>
            </a:r>
            <a:r>
              <a:rPr lang="en-US" sz="7200" spc="-100" dirty="0">
                <a:latin typeface="Calibri" panose="020F0502020204030204" pitchFamily="34" charset="0"/>
                <a:cs typeface="Calibri" panose="020F0502020204030204" pitchFamily="34" charset="0"/>
              </a:rPr>
              <a:t> you </a:t>
            </a:r>
            <a:r>
              <a:rPr lang="en-US" sz="7200" b="1" spc="-100" dirty="0">
                <a:latin typeface="Calibri" panose="020F0502020204030204" pitchFamily="34" charset="0"/>
                <a:cs typeface="Calibri" panose="020F0502020204030204" pitchFamily="34" charset="0"/>
              </a:rPr>
              <a:t>should</a:t>
            </a:r>
            <a:r>
              <a:rPr lang="en-US" sz="7200" spc="-100" dirty="0">
                <a:latin typeface="Calibri" panose="020F0502020204030204" pitchFamily="34" charset="0"/>
                <a:cs typeface="Calibri" panose="020F0502020204030204" pitchFamily="34" charset="0"/>
              </a:rPr>
              <a:t> be doing</a:t>
            </a:r>
            <a:br>
              <a:rPr lang="en-US" sz="7200" spc="-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7200" spc="-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200" spc="-100" dirty="0">
                <a:latin typeface="Calibri" panose="020F0502020204030204" pitchFamily="34" charset="0"/>
                <a:cs typeface="Calibri" panose="020F0502020204030204" pitchFamily="34" charset="0"/>
              </a:rPr>
              <a:t>…and some you didn’t think you </a:t>
            </a:r>
            <a:r>
              <a:rPr lang="en-US" sz="7200" b="1" spc="-100" dirty="0">
                <a:latin typeface="Calibri" panose="020F0502020204030204" pitchFamily="34" charset="0"/>
                <a:cs typeface="Calibri" panose="020F0502020204030204" pitchFamily="34" charset="0"/>
              </a:rPr>
              <a:t>could</a:t>
            </a:r>
          </a:p>
        </p:txBody>
      </p:sp>
    </p:spTree>
    <p:extLst>
      <p:ext uri="{BB962C8B-B14F-4D97-AF65-F5344CB8AC3E}">
        <p14:creationId xmlns:p14="http://schemas.microsoft.com/office/powerpoint/2010/main" val="723811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7427779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In-app scripting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C1A77-A0A0-7D86-9477-1D55894C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0315" y="356616"/>
            <a:ext cx="9117883" cy="80741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DA78A-E5E3-A553-E8F5-E986AF789DB8}"/>
              </a:ext>
            </a:extLst>
          </p:cNvPr>
          <p:cNvSpPr txBox="1"/>
          <p:nvPr/>
        </p:nvSpPr>
        <p:spPr>
          <a:xfrm>
            <a:off x="345522" y="7429829"/>
            <a:ext cx="8115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https://github.com/pyscripter/python4delphi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4DA4B-467D-A25C-E6D0-F6D0D8814E63}"/>
              </a:ext>
            </a:extLst>
          </p:cNvPr>
          <p:cNvSpPr txBox="1"/>
          <p:nvPr/>
        </p:nvSpPr>
        <p:spPr>
          <a:xfrm>
            <a:off x="444236" y="3255696"/>
            <a:ext cx="77775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Python4Delphi is the new unparalleled power-house for in-app scripting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It’s available on </a:t>
            </a:r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GetIt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download it directly from GitHub</a:t>
            </a:r>
          </a:p>
        </p:txBody>
      </p:sp>
    </p:spTree>
    <p:extLst>
      <p:ext uri="{BB962C8B-B14F-4D97-AF65-F5344CB8AC3E}">
        <p14:creationId xmlns:p14="http://schemas.microsoft.com/office/powerpoint/2010/main" val="3278718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7427779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In-app scripting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DA78A-E5E3-A553-E8F5-E986AF789DB8}"/>
              </a:ext>
            </a:extLst>
          </p:cNvPr>
          <p:cNvSpPr txBox="1"/>
          <p:nvPr/>
        </p:nvSpPr>
        <p:spPr>
          <a:xfrm>
            <a:off x="11104950" y="6648410"/>
            <a:ext cx="600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https://github.com/EricGrange/DWScript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4DA4B-467D-A25C-E6D0-F6D0D8814E63}"/>
              </a:ext>
            </a:extLst>
          </p:cNvPr>
          <p:cNvSpPr txBox="1"/>
          <p:nvPr/>
        </p:nvSpPr>
        <p:spPr>
          <a:xfrm>
            <a:off x="11104950" y="5875845"/>
            <a:ext cx="5226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DWScript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Eric Grange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0ECBC-405B-26CC-930B-6B042756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534" y="977476"/>
            <a:ext cx="8683279" cy="4750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3763B1-9ED9-3C90-9387-F57B6ABE8FBB}"/>
              </a:ext>
            </a:extLst>
          </p:cNvPr>
          <p:cNvSpPr txBox="1"/>
          <p:nvPr/>
        </p:nvSpPr>
        <p:spPr>
          <a:xfrm>
            <a:off x="590187" y="3697069"/>
            <a:ext cx="764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https://www.tmssoftware.com/site/scriptstudiopro.asp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134B8-5E98-4B38-2A12-035561CE2467}"/>
              </a:ext>
            </a:extLst>
          </p:cNvPr>
          <p:cNvSpPr txBox="1"/>
          <p:nvPr/>
        </p:nvSpPr>
        <p:spPr>
          <a:xfrm>
            <a:off x="590187" y="2924504"/>
            <a:ext cx="307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TMS Scripter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9D49CB-E953-E7AE-9253-49895FC42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7" y="4402836"/>
            <a:ext cx="6086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20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986922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instance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6DE186-F153-2CDD-409E-223E437F4CE1}"/>
              </a:ext>
            </a:extLst>
          </p:cNvPr>
          <p:cNvSpPr txBox="1"/>
          <p:nvPr/>
        </p:nvSpPr>
        <p:spPr>
          <a:xfrm>
            <a:off x="444236" y="3255696"/>
            <a:ext cx="10519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a few components around which prevent your app from being run more than once.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almost all are Windows-only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Here’s a Stack Overflow solution for all operating systems (I tweaked it to fix the hard-coded path in the original 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B7400-563D-A2F4-5829-802E2D05F608}"/>
              </a:ext>
            </a:extLst>
          </p:cNvPr>
          <p:cNvSpPr txBox="1"/>
          <p:nvPr/>
        </p:nvSpPr>
        <p:spPr>
          <a:xfrm>
            <a:off x="444236" y="8216213"/>
            <a:ext cx="1072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https://stackoverflow.com/questions/73023379/run-only-a-single-instance-of-my-application-on-linux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31FBC2-B720-5006-95EB-E4BF2B18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662" y="320040"/>
            <a:ext cx="5981853" cy="859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4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Manipulating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206EC-E60F-1AF8-C223-3E4F5A4B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0" y="2389644"/>
            <a:ext cx="3585530" cy="6284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FEC9D4C8-0664-B106-27DE-91B3CB13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3436" y="619506"/>
            <a:ext cx="4588540" cy="805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57297-833A-BBCD-4E6C-AEB939C04D63}"/>
              </a:ext>
            </a:extLst>
          </p:cNvPr>
          <p:cNvSpPr txBox="1"/>
          <p:nvPr/>
        </p:nvSpPr>
        <p:spPr>
          <a:xfrm>
            <a:off x="4788286" y="2881342"/>
            <a:ext cx="791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very easy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9E075-E006-FBEE-A591-E489D046F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034" y="4003763"/>
            <a:ext cx="4336542" cy="2110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DE2594-135A-2004-1A4C-6E2114FC6619}"/>
              </a:ext>
            </a:extLst>
          </p:cNvPr>
          <p:cNvSpPr txBox="1"/>
          <p:nvPr/>
        </p:nvSpPr>
        <p:spPr>
          <a:xfrm>
            <a:off x="5987034" y="6929086"/>
            <a:ext cx="498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skia4delphi.org</a:t>
            </a:r>
          </a:p>
        </p:txBody>
      </p:sp>
    </p:spTree>
    <p:extLst>
      <p:ext uri="{BB962C8B-B14F-4D97-AF65-F5344CB8AC3E}">
        <p14:creationId xmlns:p14="http://schemas.microsoft.com/office/powerpoint/2010/main" val="3891009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the web!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E0FAF-3098-FE1B-9B60-81F7FF64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055" y="3197187"/>
            <a:ext cx="7851648" cy="44165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43003C-4382-F4E9-3A87-94021E5DB7E1}"/>
              </a:ext>
            </a:extLst>
          </p:cNvPr>
          <p:cNvSpPr txBox="1"/>
          <p:nvPr/>
        </p:nvSpPr>
        <p:spPr>
          <a:xfrm>
            <a:off x="10329869" y="2446763"/>
            <a:ext cx="70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https://youtu.be/otIz4XHMnl0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FDE64-AAE7-C148-9766-504EC7BA2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89" y="2508965"/>
            <a:ext cx="7246354" cy="4076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C7BBB-3E72-CFEC-0A3F-29B8CC573BC4}"/>
              </a:ext>
            </a:extLst>
          </p:cNvPr>
          <p:cNvSpPr txBox="1"/>
          <p:nvPr/>
        </p:nvSpPr>
        <p:spPr>
          <a:xfrm>
            <a:off x="853637" y="6585039"/>
            <a:ext cx="70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https://youtu.be/fN4m-a-C64o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0BCD6-07FC-0BD0-6A5E-731F082C16C1}"/>
              </a:ext>
            </a:extLst>
          </p:cNvPr>
          <p:cNvSpPr txBox="1"/>
          <p:nvPr/>
        </p:nvSpPr>
        <p:spPr>
          <a:xfrm>
            <a:off x="4321123" y="8457793"/>
            <a:ext cx="10920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https://www.youtube.com/@EmbarcaderoTech</a:t>
            </a:r>
          </a:p>
        </p:txBody>
      </p:sp>
    </p:spTree>
    <p:extLst>
      <p:ext uri="{BB962C8B-B14F-4D97-AF65-F5344CB8AC3E}">
        <p14:creationId xmlns:p14="http://schemas.microsoft.com/office/powerpoint/2010/main" val="607385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822330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Encrypt – free SSL certificates!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38D01-CAAF-E5DC-198D-2ECCD60C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644" y="832104"/>
            <a:ext cx="8308406" cy="76992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C35EDE-F48F-C006-0D0B-2ABBBD6DF15F}"/>
              </a:ext>
            </a:extLst>
          </p:cNvPr>
          <p:cNvSpPr txBox="1"/>
          <p:nvPr/>
        </p:nvSpPr>
        <p:spPr>
          <a:xfrm>
            <a:off x="1030421" y="6605867"/>
            <a:ext cx="7698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https://letsencrypt.org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9E343-9F9E-BA01-D480-A965FBDB8C4D}"/>
              </a:ext>
            </a:extLst>
          </p:cNvPr>
          <p:cNvSpPr txBox="1"/>
          <p:nvPr/>
        </p:nvSpPr>
        <p:spPr>
          <a:xfrm>
            <a:off x="1030421" y="2688768"/>
            <a:ext cx="82233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Completely FREE </a:t>
            </a:r>
            <a:r>
              <a:rPr lang="en-US" sz="36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SSL certificates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Renews every 90 days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set up and use</a:t>
            </a:r>
          </a:p>
        </p:txBody>
      </p:sp>
    </p:spTree>
    <p:extLst>
      <p:ext uri="{BB962C8B-B14F-4D97-AF65-F5344CB8AC3E}">
        <p14:creationId xmlns:p14="http://schemas.microsoft.com/office/powerpoint/2010/main" val="3602620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822330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Encrypt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38D01-CAAF-E5DC-198D-2ECCD60C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71" r="5171"/>
          <a:stretch/>
        </p:blipFill>
        <p:spPr>
          <a:xfrm>
            <a:off x="9558644" y="832104"/>
            <a:ext cx="8308406" cy="76992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C35EDE-F48F-C006-0D0B-2ABBBD6DF15F}"/>
              </a:ext>
            </a:extLst>
          </p:cNvPr>
          <p:cNvSpPr txBox="1"/>
          <p:nvPr/>
        </p:nvSpPr>
        <p:spPr>
          <a:xfrm>
            <a:off x="941833" y="5497319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https://github.com/tothpaul/DelphiACME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AFEB4-913B-CA58-AA92-9936F692B426}"/>
              </a:ext>
            </a:extLst>
          </p:cNvPr>
          <p:cNvSpPr txBox="1"/>
          <p:nvPr/>
        </p:nvSpPr>
        <p:spPr>
          <a:xfrm>
            <a:off x="1030421" y="2771064"/>
            <a:ext cx="83084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Delphi component to work with Let’s Encrypt</a:t>
            </a:r>
          </a:p>
          <a:p>
            <a:endParaRPr lang="en-US" sz="36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Written by MVP Paul Toth</a:t>
            </a:r>
          </a:p>
        </p:txBody>
      </p:sp>
    </p:spTree>
    <p:extLst>
      <p:ext uri="{BB962C8B-B14F-4D97-AF65-F5344CB8AC3E}">
        <p14:creationId xmlns:p14="http://schemas.microsoft.com/office/powerpoint/2010/main" val="1824135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8241595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Reverse Proxy via </a:t>
            </a:r>
            <a:r>
              <a:rPr lang="en-US" sz="6000" b="1" cap="all" spc="-100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NGinx</a:t>
            </a:r>
            <a:endParaRPr lang="en-US" sz="6000" b="1" cap="all" spc="-100" dirty="0">
              <a:solidFill>
                <a:schemeClr val="bg1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778CC-232F-9F8C-9445-DDADD8E7D087}"/>
              </a:ext>
            </a:extLst>
          </p:cNvPr>
          <p:cNvSpPr txBox="1"/>
          <p:nvPr/>
        </p:nvSpPr>
        <p:spPr>
          <a:xfrm>
            <a:off x="5001769" y="3787062"/>
            <a:ext cx="4855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https://nginx.org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C3D63-B0A9-8D83-4216-33872318ED15}"/>
              </a:ext>
            </a:extLst>
          </p:cNvPr>
          <p:cNvSpPr txBox="1"/>
          <p:nvPr/>
        </p:nvSpPr>
        <p:spPr>
          <a:xfrm>
            <a:off x="1030420" y="2259000"/>
            <a:ext cx="9649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are using </a:t>
            </a:r>
            <a:r>
              <a:rPr lang="en-US" sz="36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IntraWeb</a:t>
            </a: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can’t (or won’t) make the SSL work there is an alternative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26E762-8E6B-B537-6ABA-356C188E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273" y="172170"/>
            <a:ext cx="4732655" cy="4475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02F503-ADF1-8C21-73E9-47CA7310E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21" y="3767328"/>
            <a:ext cx="33528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438040-BABA-9BC9-ECD7-12898101B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5" y="5070878"/>
            <a:ext cx="7239316" cy="394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FCE060-E271-1232-6F0F-DC5D0F4D57C2}"/>
              </a:ext>
            </a:extLst>
          </p:cNvPr>
          <p:cNvSpPr txBox="1"/>
          <p:nvPr/>
        </p:nvSpPr>
        <p:spPr>
          <a:xfrm>
            <a:off x="8163531" y="5064341"/>
            <a:ext cx="985014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you install NGINX, edit the config file as I’ve shown here.</a:t>
            </a:r>
          </a:p>
          <a:p>
            <a:endParaRPr lang="en-US" sz="32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line with the arrow should be the actual internal non HTTPS URL</a:t>
            </a:r>
          </a:p>
          <a:p>
            <a:endParaRPr lang="en-US" sz="32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incoming HTTPS traffic will be magically routed to your </a:t>
            </a:r>
            <a:r>
              <a:rPr lang="en-US" sz="32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Intraweb</a:t>
            </a:r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 as plain HTTP and back again outward</a:t>
            </a:r>
          </a:p>
        </p:txBody>
      </p:sp>
    </p:spTree>
    <p:extLst>
      <p:ext uri="{BB962C8B-B14F-4D97-AF65-F5344CB8AC3E}">
        <p14:creationId xmlns:p14="http://schemas.microsoft.com/office/powerpoint/2010/main" val="1110291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…and beyond!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2E1B99-E5F3-8640-AA0E-4529E4D025DF}"/>
              </a:ext>
            </a:extLst>
          </p:cNvPr>
          <p:cNvSpPr txBox="1"/>
          <p:nvPr/>
        </p:nvSpPr>
        <p:spPr>
          <a:xfrm>
            <a:off x="1981397" y="3077425"/>
            <a:ext cx="13398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your apps on a Raspberry Pi? There is a solution for that, and it works today.</a:t>
            </a:r>
          </a:p>
        </p:txBody>
      </p:sp>
      <p:pic>
        <p:nvPicPr>
          <p:cNvPr id="7" name="Graphic 6" descr="Badge Tick with solid fill">
            <a:extLst>
              <a:ext uri="{FF2B5EF4-FFF2-40B4-BE49-F238E27FC236}">
                <a16:creationId xmlns:a16="http://schemas.microsoft.com/office/drawing/2014/main" id="{1813DE2A-61A4-0A80-E637-50EEE2082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80" y="3100744"/>
            <a:ext cx="914400" cy="914400"/>
          </a:xfrm>
          <a:prstGeom prst="rect">
            <a:avLst/>
          </a:prstGeom>
        </p:spPr>
      </p:pic>
      <p:pic>
        <p:nvPicPr>
          <p:cNvPr id="9" name="Graphic 8" descr="Badge Tick with solid fill">
            <a:extLst>
              <a:ext uri="{FF2B5EF4-FFF2-40B4-BE49-F238E27FC236}">
                <a16:creationId xmlns:a16="http://schemas.microsoft.com/office/drawing/2014/main" id="{203908EA-50C4-CAAC-F29D-BCDC6D83A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80" y="4562397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2FF80-9DC0-44F1-DBEB-2802DF3D7413}"/>
              </a:ext>
            </a:extLst>
          </p:cNvPr>
          <p:cNvSpPr txBox="1"/>
          <p:nvPr/>
        </p:nvSpPr>
        <p:spPr>
          <a:xfrm>
            <a:off x="1030421" y="2242910"/>
            <a:ext cx="1322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NOTHING you can’t do using RAD Studio with Delphi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85FFA-412F-E4F5-9A4E-D7F3D758C5AB}"/>
              </a:ext>
            </a:extLst>
          </p:cNvPr>
          <p:cNvSpPr txBox="1"/>
          <p:nvPr/>
        </p:nvSpPr>
        <p:spPr>
          <a:xfrm>
            <a:off x="2011680" y="4512894"/>
            <a:ext cx="12456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on a cheap Amazon Fire tablet? Target Android – it will run just fine!</a:t>
            </a:r>
          </a:p>
        </p:txBody>
      </p:sp>
      <p:pic>
        <p:nvPicPr>
          <p:cNvPr id="13" name="Graphic 12" descr="Badge Tick with solid fill">
            <a:extLst>
              <a:ext uri="{FF2B5EF4-FFF2-40B4-BE49-F238E27FC236}">
                <a16:creationId xmlns:a16="http://schemas.microsoft.com/office/drawing/2014/main" id="{E9AD3FA8-19A4-3A5E-F8FB-909DCDB80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80" y="592746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49071-A2AB-F80C-5492-27E1DCDA5C35}"/>
              </a:ext>
            </a:extLst>
          </p:cNvPr>
          <p:cNvSpPr txBox="1"/>
          <p:nvPr/>
        </p:nvSpPr>
        <p:spPr>
          <a:xfrm>
            <a:off x="2011680" y="5896254"/>
            <a:ext cx="12456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Windows, macOS (Intel and Arm), iOS, Android, even the web from a SINGLE code base and project? Yes, it’s absolutely a fact</a:t>
            </a:r>
          </a:p>
        </p:txBody>
      </p:sp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2506FFD9-D4A6-B4E8-8566-716698525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520" y="725944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65B116-4440-1FAD-79A3-52A07C2D4CC0}"/>
              </a:ext>
            </a:extLst>
          </p:cNvPr>
          <p:cNvSpPr txBox="1"/>
          <p:nvPr/>
        </p:nvSpPr>
        <p:spPr>
          <a:xfrm>
            <a:off x="2072640" y="7191654"/>
            <a:ext cx="124569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 running even after the whole operating system has been upgraded without needing any new downloads or reconfiguration? Yes. </a:t>
            </a:r>
          </a:p>
          <a:p>
            <a:endParaRPr lang="en-US" sz="32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That’s why I choose Delphi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A83F4E4-0535-75EF-AEB1-3726926EF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8739" y="5702669"/>
            <a:ext cx="2387138" cy="2579776"/>
          </a:xfrm>
          <a:prstGeom prst="rect">
            <a:avLst/>
          </a:prstGeom>
        </p:spPr>
      </p:pic>
      <p:pic>
        <p:nvPicPr>
          <p:cNvPr id="18" name="Picture 17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75266643-892F-991B-AB3C-AF188451A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8456" y="2422486"/>
            <a:ext cx="2570183" cy="24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;p15">
            <a:extLst>
              <a:ext uri="{FF2B5EF4-FFF2-40B4-BE49-F238E27FC236}">
                <a16:creationId xmlns:a16="http://schemas.microsoft.com/office/drawing/2014/main" id="{E47B49F6-2F4B-115F-E1DC-E3BF1FCFB008}"/>
              </a:ext>
            </a:extLst>
          </p:cNvPr>
          <p:cNvSpPr txBox="1"/>
          <p:nvPr/>
        </p:nvSpPr>
        <p:spPr>
          <a:xfrm>
            <a:off x="6620256" y="3296098"/>
            <a:ext cx="5666122" cy="266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4000" b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Embarcadero Delphi MVP</a:t>
            </a:r>
            <a:endParaRPr sz="2000" b="1" dirty="0">
              <a:solidFill>
                <a:srgbClr val="3494B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ian.barker@gmail.com</a:t>
            </a: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@punctuation</a:t>
            </a:r>
            <a:r>
              <a:rPr lang="en-US" sz="20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dirty="0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about.me/</a:t>
            </a:r>
            <a:r>
              <a:rPr lang="en-US" sz="2000" dirty="0" err="1">
                <a:solidFill>
                  <a:srgbClr val="3494BA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2000" dirty="0">
              <a:solidFill>
                <a:srgbClr val="3494B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8;p15">
            <a:extLst>
              <a:ext uri="{FF2B5EF4-FFF2-40B4-BE49-F238E27FC236}">
                <a16:creationId xmlns:a16="http://schemas.microsoft.com/office/drawing/2014/main" id="{B098F380-C3B8-D4D7-7557-1621A90D9D75}"/>
              </a:ext>
            </a:extLst>
          </p:cNvPr>
          <p:cNvSpPr txBox="1"/>
          <p:nvPr/>
        </p:nvSpPr>
        <p:spPr>
          <a:xfrm>
            <a:off x="428286" y="8617670"/>
            <a:ext cx="8837766" cy="553968"/>
          </a:xfrm>
          <a:prstGeom prst="rect">
            <a:avLst/>
          </a:prstGeom>
          <a:solidFill>
            <a:srgbClr val="3494BA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Slides, link &amp; replay</a:t>
            </a:r>
            <a:r>
              <a:rPr lang="en-US" sz="2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 https://tinyurl.com/everyapptrick</a:t>
            </a:r>
            <a:endParaRPr sz="2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2" descr="Twitter Logo transparent PNG - StickPNG">
            <a:extLst>
              <a:ext uri="{FF2B5EF4-FFF2-40B4-BE49-F238E27FC236}">
                <a16:creationId xmlns:a16="http://schemas.microsoft.com/office/drawing/2014/main" id="{481A39AA-FE84-0948-BDC3-52D412EB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652" y="5131455"/>
            <a:ext cx="376777" cy="37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Internet outline">
            <a:extLst>
              <a:ext uri="{FF2B5EF4-FFF2-40B4-BE49-F238E27FC236}">
                <a16:creationId xmlns:a16="http://schemas.microsoft.com/office/drawing/2014/main" id="{CC0142E3-30D4-32B3-B932-93EA06341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4652" y="5420603"/>
            <a:ext cx="376776" cy="37677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 app trick in the book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B4D2750-25F7-B6E0-6092-2BE0F6715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985" y="2279860"/>
            <a:ext cx="5154549" cy="51545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C3417F-7D51-0223-0635-3806DE0CB4F9}"/>
              </a:ext>
            </a:extLst>
          </p:cNvPr>
          <p:cNvSpPr txBox="1"/>
          <p:nvPr/>
        </p:nvSpPr>
        <p:spPr>
          <a:xfrm>
            <a:off x="6302062" y="6455116"/>
            <a:ext cx="998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https://blogs.embarcadero.com/author/ianbarker</a:t>
            </a:r>
          </a:p>
        </p:txBody>
      </p:sp>
    </p:spTree>
    <p:extLst>
      <p:ext uri="{BB962C8B-B14F-4D97-AF65-F5344CB8AC3E}">
        <p14:creationId xmlns:p14="http://schemas.microsoft.com/office/powerpoint/2010/main" val="308120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 app trick in the book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F4BEE-66F3-7A99-A38E-C233EE6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8780" y="3150523"/>
            <a:ext cx="7825172" cy="5280245"/>
          </a:xfrm>
        </p:spPr>
        <p:txBody>
          <a:bodyPr anchor="t">
            <a:noAutofit/>
          </a:bodyPr>
          <a:lstStyle/>
          <a:p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Themes and styles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Detecting dark mode (and reacting when it changes)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Showing web pages (local and remote)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Checking for updates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In-app scripting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Single instance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 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Manipulating images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To the web!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Let's Encrypt components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Reverse proxy via </a:t>
            </a:r>
            <a:r>
              <a:rPr lang="en-US" sz="2800" spc="-100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NGINX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...and beyond!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endParaRPr lang="en-US" sz="2800" spc="-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C482AF-8330-2BEC-109A-B6EA98D86E07}"/>
              </a:ext>
            </a:extLst>
          </p:cNvPr>
          <p:cNvSpPr txBox="1">
            <a:spLocks/>
          </p:cNvSpPr>
          <p:nvPr/>
        </p:nvSpPr>
        <p:spPr>
          <a:xfrm>
            <a:off x="972402" y="3150523"/>
            <a:ext cx="9168294" cy="528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967"/>
              </a:buClr>
              <a:buSzPts val="9600"/>
              <a:buFont typeface="Roboto"/>
              <a:buNone/>
              <a:defRPr sz="9600" b="0" i="0" u="none" strike="noStrike" cap="none">
                <a:solidFill>
                  <a:srgbClr val="03296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Roboto"/>
              <a:buNone/>
              <a:defRPr sz="9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Alerts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Notifications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Elevation button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Launching things</a:t>
            </a:r>
            <a:endParaRPr lang="en-US" sz="2800" spc="-1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Settings persistence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Reading and writing safely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User authentication OAUTH2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User biometrics – the </a:t>
            </a:r>
            <a:r>
              <a:rPr lang="en-US" sz="2800" b="1" spc="-100" dirty="0">
                <a:solidFill>
                  <a:srgbClr val="FF0000"/>
                </a:solidFill>
                <a:latin typeface="Changa One" panose="02000000000000000000" pitchFamily="2" charset="0"/>
                <a:cs typeface="Calibri" panose="020F0502020204030204" pitchFamily="34" charset="0"/>
              </a:rPr>
              <a:t>NEW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spc="-100" dirty="0" err="1">
                <a:latin typeface="Cascadia Code PL SemiBold" panose="020B0609020000020004" pitchFamily="49" charset="0"/>
                <a:ea typeface="Cascadia Code PL SemiBold" panose="020B0609020000020004" pitchFamily="49" charset="0"/>
                <a:cs typeface="Cascadia Code PL SemiBold" panose="020B0609020000020004" pitchFamily="49" charset="0"/>
              </a:rPr>
              <a:t>TBiometricAuth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component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Check for an internet connection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Splash screens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</a:t>
            </a:r>
            <a: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</a:rPr>
              <a:t> Adding some coolness</a:t>
            </a:r>
            <a:br>
              <a:rPr lang="en-US" sz="2800" spc="-1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</a:br>
            <a:endParaRPr lang="en-US" sz="2000" spc="-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04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8552491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Notifications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CA79B4-FDC1-C713-91EB-9EA46DC7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4" y="2157983"/>
            <a:ext cx="5838095" cy="4952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BC5607-B39A-BBE6-36D1-042A8020A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97" y="7134498"/>
            <a:ext cx="4352381" cy="23047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0E6907-7EA0-9719-72C0-6CF79DEE286A}"/>
              </a:ext>
            </a:extLst>
          </p:cNvPr>
          <p:cNvSpPr txBox="1"/>
          <p:nvPr/>
        </p:nvSpPr>
        <p:spPr>
          <a:xfrm>
            <a:off x="3619598" y="6007101"/>
            <a:ext cx="35767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iOS and Android icon badges use the </a:t>
            </a:r>
            <a:r>
              <a:rPr lang="en-US" sz="2800" b="1" dirty="0" err="1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ApplicationIcon</a:t>
            </a:r>
            <a:r>
              <a:rPr lang="en-US" sz="2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property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D4DD84-CC7C-207E-C50F-6F32F6423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198" y="3220593"/>
            <a:ext cx="10247619" cy="60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CDDAB5-DF45-EC66-D4A4-E07CD44BA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1752" y="668062"/>
            <a:ext cx="3800000" cy="13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D9F1FB-F8DA-2548-84F7-243299312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5261" y="408394"/>
            <a:ext cx="3409524" cy="24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91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Elevation Button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F0952-011E-233C-A536-4015237BC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888" y="2172218"/>
            <a:ext cx="8469047" cy="70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AEA5D-D905-BFAF-EF9E-6C414426A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529" y="2576167"/>
            <a:ext cx="4658444" cy="1303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525C-7867-CB89-AABC-1B2095AC9ED3}"/>
              </a:ext>
            </a:extLst>
          </p:cNvPr>
          <p:cNvSpPr txBox="1"/>
          <p:nvPr/>
        </p:nvSpPr>
        <p:spPr>
          <a:xfrm>
            <a:off x="1030421" y="4959794"/>
            <a:ext cx="71323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works on Windows using the VCL</a:t>
            </a:r>
          </a:p>
          <a:p>
            <a:endParaRPr lang="en-US" sz="28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Shows the Windows elevation icon</a:t>
            </a:r>
          </a:p>
          <a:p>
            <a:endParaRPr lang="en-US" sz="2800" b="1" dirty="0">
              <a:solidFill>
                <a:srgbClr val="3494B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it for something which will require the user to enter additional user authentication such as an admin password</a:t>
            </a:r>
          </a:p>
        </p:txBody>
      </p:sp>
    </p:spTree>
    <p:extLst>
      <p:ext uri="{BB962C8B-B14F-4D97-AF65-F5344CB8AC3E}">
        <p14:creationId xmlns:p14="http://schemas.microsoft.com/office/powerpoint/2010/main" val="1266126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Elevation Button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7525C-7867-CB89-AABC-1B2095AC9ED3}"/>
              </a:ext>
            </a:extLst>
          </p:cNvPr>
          <p:cNvSpPr txBox="1"/>
          <p:nvPr/>
        </p:nvSpPr>
        <p:spPr>
          <a:xfrm>
            <a:off x="813044" y="5031086"/>
            <a:ext cx="7132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to project, options</a:t>
            </a:r>
          </a:p>
          <a:p>
            <a:pPr marL="514350" indent="-514350">
              <a:buAutoNum type="arabicPeriod"/>
            </a:pP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“manifest”</a:t>
            </a:r>
          </a:p>
          <a:p>
            <a:pPr marL="514350" indent="-514350">
              <a:buAutoNum type="arabicPeriod"/>
            </a:pP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“execution level”</a:t>
            </a:r>
          </a:p>
          <a:p>
            <a:pPr marL="514350" indent="-514350">
              <a:buAutoNum type="arabicPeriod"/>
            </a:pPr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 “require administrator”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6F480-A2A8-A20F-DC4C-EBFE7128E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004" y="2776833"/>
            <a:ext cx="8980952" cy="4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B6225-7A6E-90DD-8295-5E92A20A1228}"/>
              </a:ext>
            </a:extLst>
          </p:cNvPr>
          <p:cNvSpPr txBox="1"/>
          <p:nvPr/>
        </p:nvSpPr>
        <p:spPr>
          <a:xfrm>
            <a:off x="813044" y="2448654"/>
            <a:ext cx="7132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actually </a:t>
            </a:r>
            <a:r>
              <a:rPr lang="en-US" sz="48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en-US" sz="4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your app run as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104000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Elevation Button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7525C-7867-CB89-AABC-1B2095AC9ED3}"/>
              </a:ext>
            </a:extLst>
          </p:cNvPr>
          <p:cNvSpPr txBox="1"/>
          <p:nvPr/>
        </p:nvSpPr>
        <p:spPr>
          <a:xfrm>
            <a:off x="538724" y="8285181"/>
            <a:ext cx="1502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https://learn.microsoft.com/en-us/windows/win32/shell/launch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B6225-7A6E-90DD-8295-5E92A20A1228}"/>
              </a:ext>
            </a:extLst>
          </p:cNvPr>
          <p:cNvSpPr txBox="1"/>
          <p:nvPr/>
        </p:nvSpPr>
        <p:spPr>
          <a:xfrm>
            <a:off x="773597" y="4358670"/>
            <a:ext cx="62764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48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</a:t>
            </a:r>
            <a:r>
              <a:rPr lang="en-US" sz="4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4800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relaunch</a:t>
            </a:r>
            <a:r>
              <a:rPr lang="en-US" sz="48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app as administrator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99545-F494-25E8-25CF-C3E337F9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576" y="2501198"/>
            <a:ext cx="10238095" cy="50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176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4B6F1250-29C4-12CA-ABBD-C100098EFA7C}"/>
              </a:ext>
            </a:extLst>
          </p:cNvPr>
          <p:cNvSpPr txBox="1">
            <a:spLocks/>
          </p:cNvSpPr>
          <p:nvPr/>
        </p:nvSpPr>
        <p:spPr>
          <a:xfrm>
            <a:off x="1030421" y="726458"/>
            <a:ext cx="10920787" cy="1303509"/>
          </a:xfrm>
          <a:prstGeom prst="rect">
            <a:avLst/>
          </a:prstGeom>
          <a:solidFill>
            <a:srgbClr val="3494BA"/>
          </a:solidFill>
        </p:spPr>
        <p:txBody>
          <a:bodyPr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Launching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88576-C0CD-646F-0EEE-C167F9597B76}"/>
              </a:ext>
            </a:extLst>
          </p:cNvPr>
          <p:cNvSpPr txBox="1"/>
          <p:nvPr/>
        </p:nvSpPr>
        <p:spPr>
          <a:xfrm>
            <a:off x="538724" y="8285181"/>
            <a:ext cx="1502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494B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https://learn.microsoft.com/en-us/windows/win32/shell/launch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1AE72-6FFF-CD7F-B61E-C5A7C10A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44" y="2837365"/>
            <a:ext cx="9657143" cy="39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970EF9-E79C-6774-5A45-9D3FB3286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280" y="2456997"/>
            <a:ext cx="8108275" cy="4885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246A1F-E139-DAB0-996B-B437CB671F3F}"/>
              </a:ext>
            </a:extLst>
          </p:cNvPr>
          <p:cNvCxnSpPr>
            <a:cxnSpLocks/>
          </p:cNvCxnSpPr>
          <p:nvPr/>
        </p:nvCxnSpPr>
        <p:spPr>
          <a:xfrm flipV="1">
            <a:off x="6419088" y="4832603"/>
            <a:ext cx="3840480" cy="219636"/>
          </a:xfrm>
          <a:prstGeom prst="straightConnector1">
            <a:avLst/>
          </a:prstGeom>
          <a:ln w="1206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4380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1508</Words>
  <Application>Microsoft Office PowerPoint</Application>
  <PresentationFormat>Custom</PresentationFormat>
  <Paragraphs>198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Cascadia Code SemiBold</vt:lpstr>
      <vt:lpstr>Courier New</vt:lpstr>
      <vt:lpstr>Calibri</vt:lpstr>
      <vt:lpstr>Changa One</vt:lpstr>
      <vt:lpstr>Open Sans</vt:lpstr>
      <vt:lpstr>Cascadia Code PL SemiBold</vt:lpstr>
      <vt:lpstr>Roboto</vt:lpstr>
      <vt:lpstr>Arial</vt:lpstr>
      <vt:lpstr>Bookman Old Style</vt:lpstr>
      <vt:lpstr>Cascadia Mono</vt:lpstr>
      <vt:lpstr>Simple Light</vt:lpstr>
      <vt:lpstr>PowerPoint Presentation</vt:lpstr>
      <vt:lpstr>PowerPoint Presentation</vt:lpstr>
      <vt:lpstr>All the things you know you should be doing  …and some you didn’t think you could</vt:lpstr>
      <vt:lpstr> Themes and styles   Detecting dark mode (and reacting when it changes)  Showing web pages (local and remote)   Checking for updates   In-app scripting   Single instance   Manipulating images   To the web!   Let's Encrypt components   Reverse proxy via NGINX   ...and beyond!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 App Trick In The Book - Ian Barker - DelphiCon 2023</dc:title>
  <dc:creator/>
  <cp:lastModifiedBy>Ian Barker</cp:lastModifiedBy>
  <cp:revision>25</cp:revision>
  <dcterms:modified xsi:type="dcterms:W3CDTF">2023-02-12T14:18:17Z</dcterms:modified>
</cp:coreProperties>
</file>